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1" r:id="rId3"/>
    <p:sldId id="273" r:id="rId4"/>
    <p:sldId id="274" r:id="rId5"/>
    <p:sldId id="275" r:id="rId6"/>
    <p:sldId id="276" r:id="rId7"/>
  </p:sldIdLst>
  <p:sldSz cx="18288000" cy="10287000"/>
  <p:notesSz cx="6858000" cy="9144000"/>
  <p:embeddedFontLst>
    <p:embeddedFont>
      <p:font typeface="Fira Sans Semi-Bold" panose="020B0604020202020204" charset="0"/>
      <p:regular r:id="rId8"/>
    </p:embeddedFont>
    <p:embeddedFont>
      <p:font typeface="Fira Sans Light" panose="020B060402020202020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ira Sans Medium" panose="020B0604020202020204" charset="0"/>
      <p:regular r:id="rId15"/>
      <p:italic r:id="rId16"/>
    </p:embeddedFont>
    <p:embeddedFont>
      <p:font typeface="Fira Sans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51"/>
    <a:srgbClr val="A4E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51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  <a:solidFill>
            <a:srgbClr val="A4E473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Рисунок 16" descr="Изображение выглядит как текст, Шрифт, снимок экрана, логотип">
            <a:extLst>
              <a:ext uri="{FF2B5EF4-FFF2-40B4-BE49-F238E27FC236}">
                <a16:creationId xmlns:a16="http://schemas.microsoft.com/office/drawing/2014/main" id="{F551474F-D975-7381-45F9-9C3BD844A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0" t="317" r="23378"/>
          <a:stretch>
            <a:fillRect/>
          </a:stretch>
        </p:blipFill>
        <p:spPr>
          <a:xfrm>
            <a:off x="9859850" y="1736996"/>
            <a:ext cx="8979370" cy="7986030"/>
          </a:xfrm>
          <a:custGeom>
            <a:avLst/>
            <a:gdLst>
              <a:gd name="connsiteX0" fmla="*/ 2438673 w 9754697"/>
              <a:gd name="connsiteY0" fmla="*/ 0 h 8675588"/>
              <a:gd name="connsiteX1" fmla="*/ 7316023 w 9754697"/>
              <a:gd name="connsiteY1" fmla="*/ 0 h 8675588"/>
              <a:gd name="connsiteX2" fmla="*/ 9754697 w 9754697"/>
              <a:gd name="connsiteY2" fmla="*/ 4509245 h 8675588"/>
              <a:gd name="connsiteX3" fmla="*/ 7501469 w 9754697"/>
              <a:gd name="connsiteY3" fmla="*/ 8675588 h 8675588"/>
              <a:gd name="connsiteX4" fmla="*/ 2253227 w 9754697"/>
              <a:gd name="connsiteY4" fmla="*/ 8675588 h 8675588"/>
              <a:gd name="connsiteX5" fmla="*/ 0 w 9754697"/>
              <a:gd name="connsiteY5" fmla="*/ 4509245 h 867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4697" h="8675588">
                <a:moveTo>
                  <a:pt x="2438673" y="0"/>
                </a:moveTo>
                <a:lnTo>
                  <a:pt x="7316023" y="0"/>
                </a:lnTo>
                <a:lnTo>
                  <a:pt x="9754697" y="4509245"/>
                </a:lnTo>
                <a:lnTo>
                  <a:pt x="7501469" y="8675588"/>
                </a:lnTo>
                <a:lnTo>
                  <a:pt x="2253227" y="8675588"/>
                </a:lnTo>
                <a:lnTo>
                  <a:pt x="0" y="4509245"/>
                </a:lnTo>
                <a:close/>
              </a:path>
            </a:pathLst>
          </a:custGeom>
          <a:solidFill>
            <a:srgbClr val="004651"/>
          </a:solidFill>
        </p:spPr>
      </p:pic>
      <p:grpSp>
        <p:nvGrpSpPr>
          <p:cNvPr id="8" name="Group 8"/>
          <p:cNvGrpSpPr/>
          <p:nvPr/>
        </p:nvGrpSpPr>
        <p:grpSpPr>
          <a:xfrm>
            <a:off x="1028700" y="3129737"/>
            <a:ext cx="7784689" cy="3611278"/>
            <a:chOff x="0" y="0"/>
            <a:chExt cx="10379585" cy="4815037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0379585" cy="342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  <a:spcBef>
                  <a:spcPct val="0"/>
                </a:spcBef>
              </a:pPr>
              <a:r>
                <a:rPr lang="ru-RU" sz="8499" b="1" spc="-84" dirty="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Комплаенс программа</a:t>
              </a:r>
              <a:endParaRPr lang="en-US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654549"/>
              <a:ext cx="10210800" cy="11604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69874" lvl="1">
                <a:lnSpc>
                  <a:spcPts val="3499"/>
                </a:lnSpc>
              </a:pPr>
              <a:r>
                <a:rPr lang="ru-RU" sz="2499" dirty="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(план мероприятий) </a:t>
              </a:r>
            </a:p>
            <a:p>
              <a:pPr marL="269874" lvl="1">
                <a:lnSpc>
                  <a:spcPts val="3499"/>
                </a:lnSpc>
              </a:pPr>
              <a:r>
                <a:rPr lang="ru-RU" sz="2499" dirty="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Службы комплаенс АО "</a:t>
              </a:r>
              <a:r>
                <a:rPr lang="ru-RU" sz="2499" dirty="0" err="1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Жасыл</a:t>
              </a:r>
              <a:r>
                <a:rPr lang="ru-RU" sz="2499" dirty="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даму" на 2026 год</a:t>
              </a:r>
              <a:endParaRPr lang="en-US" sz="2499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6E62629-3FA2-DFD9-3E87-061DA9FD33AA}"/>
              </a:ext>
            </a:extLst>
          </p:cNvPr>
          <p:cNvGrpSpPr/>
          <p:nvPr/>
        </p:nvGrpSpPr>
        <p:grpSpPr>
          <a:xfrm>
            <a:off x="1295400" y="1021731"/>
            <a:ext cx="3946144" cy="543363"/>
            <a:chOff x="1295400" y="1021731"/>
            <a:chExt cx="3946144" cy="543363"/>
          </a:xfrm>
        </p:grpSpPr>
        <p:sp>
          <p:nvSpPr>
            <p:cNvPr id="13" name="TextBox 13"/>
            <p:cNvSpPr txBox="1"/>
            <p:nvPr/>
          </p:nvSpPr>
          <p:spPr>
            <a:xfrm>
              <a:off x="1999167" y="1107011"/>
              <a:ext cx="3242377" cy="408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АО «</a:t>
              </a:r>
              <a:r>
                <a:rPr lang="ru-RU" sz="2400" b="1" dirty="0" err="1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Жасыл</a:t>
              </a:r>
              <a:r>
                <a:rPr lang="ru-RU" sz="2400" b="1" dirty="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Даму"</a:t>
              </a:r>
              <a:endParaRPr lang="en-US" sz="2400" b="1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pic>
          <p:nvPicPr>
            <p:cNvPr id="19" name="Рисунок 18" descr="Изображение выглядит как Красочность, зеленый, Графика, творческий подход">
              <a:extLst>
                <a:ext uri="{FF2B5EF4-FFF2-40B4-BE49-F238E27FC236}">
                  <a16:creationId xmlns:a16="http://schemas.microsoft.com/office/drawing/2014/main" id="{B1FABE73-8903-1E0C-D104-B32881FB6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021731"/>
              <a:ext cx="543363" cy="5433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7048500" cy="1269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ru-RU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Мероприятия</a:t>
            </a:r>
            <a:endParaRPr lang="en-US" sz="8499" b="1" spc="-84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982200" y="1390615"/>
            <a:ext cx="7937938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Противодействие коррупции в Обществе</a:t>
            </a:r>
            <a:endParaRPr lang="en-US" sz="3600" b="1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982200" y="3503470"/>
            <a:ext cx="8068583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Управление комплаенс рисками Общества</a:t>
            </a:r>
            <a:endParaRPr lang="en-US" sz="3600" b="1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982200" y="5912752"/>
            <a:ext cx="74676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Совершенствование комплаенс-культуры Общества</a:t>
            </a:r>
            <a:endParaRPr lang="en-US" sz="3600" b="1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8986898" y="2871516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8986898" y="5280798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578AF4FD-5A0D-E75C-254A-3FAB6E004C35}"/>
              </a:ext>
            </a:extLst>
          </p:cNvPr>
          <p:cNvSpPr txBox="1"/>
          <p:nvPr/>
        </p:nvSpPr>
        <p:spPr>
          <a:xfrm>
            <a:off x="9982199" y="8136822"/>
            <a:ext cx="7276733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Планирование и отчетность СК </a:t>
            </a:r>
            <a:endParaRPr lang="en-US" sz="3600" b="1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4" name="AutoShape 22">
            <a:extLst>
              <a:ext uri="{FF2B5EF4-FFF2-40B4-BE49-F238E27FC236}">
                <a16:creationId xmlns:a16="http://schemas.microsoft.com/office/drawing/2014/main" id="{502EBAFD-B3BE-E0AF-CF88-E7B5343990D3}"/>
              </a:ext>
            </a:extLst>
          </p:cNvPr>
          <p:cNvSpPr/>
          <p:nvPr/>
        </p:nvSpPr>
        <p:spPr>
          <a:xfrm>
            <a:off x="8986531" y="7504868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E2D65EB5-A659-1298-0105-605A3F3A5799}"/>
              </a:ext>
            </a:extLst>
          </p:cNvPr>
          <p:cNvSpPr/>
          <p:nvPr/>
        </p:nvSpPr>
        <p:spPr>
          <a:xfrm>
            <a:off x="8945714" y="6057900"/>
            <a:ext cx="807886" cy="807886"/>
          </a:xfrm>
          <a:custGeom>
            <a:avLst/>
            <a:gdLst/>
            <a:ahLst/>
            <a:cxnLst/>
            <a:rect l="l" t="t" r="r" b="b"/>
            <a:pathLst>
              <a:path w="807886" h="807886">
                <a:moveTo>
                  <a:pt x="0" y="0"/>
                </a:moveTo>
                <a:lnTo>
                  <a:pt x="807886" y="0"/>
                </a:lnTo>
                <a:lnTo>
                  <a:pt x="807886" y="807886"/>
                </a:lnTo>
                <a:lnTo>
                  <a:pt x="0" y="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E29DB455-D410-2383-92AF-62A27B6A4B5A}"/>
              </a:ext>
            </a:extLst>
          </p:cNvPr>
          <p:cNvSpPr/>
          <p:nvPr/>
        </p:nvSpPr>
        <p:spPr>
          <a:xfrm>
            <a:off x="8991600" y="3771900"/>
            <a:ext cx="774379" cy="611055"/>
          </a:xfrm>
          <a:custGeom>
            <a:avLst/>
            <a:gdLst/>
            <a:ahLst/>
            <a:cxnLst/>
            <a:rect l="l" t="t" r="r" b="b"/>
            <a:pathLst>
              <a:path w="774379" h="611055">
                <a:moveTo>
                  <a:pt x="0" y="0"/>
                </a:moveTo>
                <a:lnTo>
                  <a:pt x="774379" y="0"/>
                </a:lnTo>
                <a:lnTo>
                  <a:pt x="774379" y="611056"/>
                </a:lnTo>
                <a:lnTo>
                  <a:pt x="0" y="611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A3C48D3E-B462-50C1-016B-21B63DE84274}"/>
              </a:ext>
            </a:extLst>
          </p:cNvPr>
          <p:cNvSpPr/>
          <p:nvPr/>
        </p:nvSpPr>
        <p:spPr>
          <a:xfrm>
            <a:off x="8991250" y="1496673"/>
            <a:ext cx="762350" cy="807886"/>
          </a:xfrm>
          <a:custGeom>
            <a:avLst/>
            <a:gdLst/>
            <a:ahLst/>
            <a:cxnLst/>
            <a:rect l="l" t="t" r="r" b="b"/>
            <a:pathLst>
              <a:path w="762350" h="807886">
                <a:moveTo>
                  <a:pt x="0" y="0"/>
                </a:moveTo>
                <a:lnTo>
                  <a:pt x="762350" y="0"/>
                </a:lnTo>
                <a:lnTo>
                  <a:pt x="762350" y="807886"/>
                </a:lnTo>
                <a:lnTo>
                  <a:pt x="0" y="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4FE6C41B-79FA-2DF7-E062-E6D241352202}"/>
              </a:ext>
            </a:extLst>
          </p:cNvPr>
          <p:cNvSpPr/>
          <p:nvPr/>
        </p:nvSpPr>
        <p:spPr>
          <a:xfrm>
            <a:off x="8986531" y="7982441"/>
            <a:ext cx="800541" cy="807886"/>
          </a:xfrm>
          <a:custGeom>
            <a:avLst/>
            <a:gdLst/>
            <a:ahLst/>
            <a:cxnLst/>
            <a:rect l="l" t="t" r="r" b="b"/>
            <a:pathLst>
              <a:path w="800541" h="807886">
                <a:moveTo>
                  <a:pt x="0" y="0"/>
                </a:moveTo>
                <a:lnTo>
                  <a:pt x="800541" y="0"/>
                </a:lnTo>
                <a:lnTo>
                  <a:pt x="800541" y="807886"/>
                </a:lnTo>
                <a:lnTo>
                  <a:pt x="0" y="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9875" y="838821"/>
            <a:ext cx="16230600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ru-RU" sz="6000" b="1" spc="-60" dirty="0">
                <a:solidFill>
                  <a:srgbClr val="F4F4F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Противодействие коррупции в Обществе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9269693"/>
            <a:ext cx="5231327" cy="29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4F4F4"/>
                </a:solidFill>
                <a:latin typeface="Fira Sans"/>
                <a:ea typeface="Fira Sans"/>
                <a:cs typeface="Fira Sans"/>
                <a:sym typeface="Fira Sans"/>
              </a:rPr>
              <a:t>Back to Agenda Page</a:t>
            </a: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58849"/>
              </p:ext>
            </p:extLst>
          </p:nvPr>
        </p:nvGraphicFramePr>
        <p:xfrm>
          <a:off x="1028700" y="2132234"/>
          <a:ext cx="16649700" cy="7753634"/>
        </p:xfrm>
        <a:graphic>
          <a:graphicData uri="http://schemas.openxmlformats.org/drawingml/2006/table">
            <a:tbl>
              <a:tblPr/>
              <a:tblGrid>
                <a:gridCol w="765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277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Наименование мероприятия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Форма завершения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Срок исполнения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СП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571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Антикоррупционный мониторинг, в т.ч. проведение анализа публикации в средствах массовой информации Республики Казахстан и социальных сетях (Facebook, Instagram, </a:t>
                      </a:r>
                      <a:r>
                        <a:rPr lang="ru-RU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Telegram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) на наличие публикации о фактах проявления нарушений работниками Общества антикоррупционного законодательства Республики Казахстан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Информация в ежеквартальном Отчете о деятельности 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ежеквартально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99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Проведение внутреннего анализа коррупционных рисков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Аналитическая справка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3 квартал 2026 года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СК, СП 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86271"/>
                  </a:ext>
                </a:extLst>
              </a:tr>
              <a:tr h="1227571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Подготовка и направление информации по принятым антикоррупционным мерам в Обществе в Уполномоченный орган по противодействию коррупции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Исходящее письмо в Министерство экологии и природных ресурсов Республики Казахстан с приложением информации по принятым антикоррупционным мерам в Обществе, для отчетности в рамках ТБН-4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ежеквартально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75881"/>
                  </a:ext>
                </a:extLst>
              </a:tr>
              <a:tr h="59099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Своевременное и качественное проведение предварительной проверки заявлений, поступивших на каналы информирования СК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Журнал регистрации заявлений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 мере поступления заявлений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444437"/>
                  </a:ext>
                </a:extLst>
              </a:tr>
              <a:tr h="739086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Проведение служебных проверок по результатам проведенной предварительной проверки заявлений, поступивших на каналы информирования СК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Заключение и рекомендации по служебной проверке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 мере проведения служебной проверки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94750"/>
                  </a:ext>
                </a:extLst>
              </a:tr>
              <a:tr h="59099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Актуализация (внесение изменений и (или) дополнений) внутренних нормативных актов, регламентирующих деятельность СК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Проект изменений и (или) дополнений во ВНА, регламентирующих деятельность 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 мере необходимости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395305"/>
                  </a:ext>
                </a:extLst>
              </a:tr>
              <a:tr h="983329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Сбор и анализ соответствующей информации, составление и своевременное размещение списка аффилированных лиц Общества на интернет-ресурсе депозитария финансовой отчетности, подлежащей раскрытию Обществом за соответствующий период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Уведомление о результатах обработки электронного отчета, поступившего на сервер АО "Информационно-учетный центр", поступившее на электронную почту ответственного работника 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до 31 января 2026 г.</a:t>
                      </a:r>
                      <a:b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до 30 апреля 2026 г.</a:t>
                      </a:r>
                      <a:b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до 31 июля 2026 г.</a:t>
                      </a:r>
                      <a:b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до 31 октября 2026 г.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13394"/>
                  </a:ext>
                </a:extLst>
              </a:tr>
              <a:tr h="1244840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Контроль за закупками, в том числе по бюджетным программам: </a:t>
                      </a:r>
                      <a:b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1) по специфике 038-100-159 «Услуги по выполнению положений Рамочной Конвенции ООН об изменении климата и Киотского протокола»;</a:t>
                      </a:r>
                      <a:b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2) по специфике 037-103-159 «Услуги по управлению бесхозяйными опасными отходами, поступившими в республиканскую собственность по решению суда».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Заключение и (или) рекомендации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в течение года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11398"/>
                  </a:ext>
                </a:extLst>
              </a:tr>
            </a:tbl>
          </a:graphicData>
        </a:graphic>
      </p:graphicFrame>
      <p:sp>
        <p:nvSpPr>
          <p:cNvPr id="5" name="Freeform 22">
            <a:extLst>
              <a:ext uri="{FF2B5EF4-FFF2-40B4-BE49-F238E27FC236}">
                <a16:creationId xmlns:a16="http://schemas.microsoft.com/office/drawing/2014/main" id="{B9C12F74-B904-B21F-ED25-EAA180C898CF}"/>
              </a:ext>
            </a:extLst>
          </p:cNvPr>
          <p:cNvSpPr/>
          <p:nvPr/>
        </p:nvSpPr>
        <p:spPr>
          <a:xfrm>
            <a:off x="1028700" y="925416"/>
            <a:ext cx="762350" cy="807886"/>
          </a:xfrm>
          <a:custGeom>
            <a:avLst/>
            <a:gdLst/>
            <a:ahLst/>
            <a:cxnLst/>
            <a:rect l="l" t="t" r="r" b="b"/>
            <a:pathLst>
              <a:path w="762350" h="807886">
                <a:moveTo>
                  <a:pt x="0" y="0"/>
                </a:moveTo>
                <a:lnTo>
                  <a:pt x="762350" y="0"/>
                </a:lnTo>
                <a:lnTo>
                  <a:pt x="762350" y="807886"/>
                </a:lnTo>
                <a:lnTo>
                  <a:pt x="0" y="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6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B8BECE-E231-6165-F727-875637860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979B4D4-2E6C-75AF-40BA-C762BF8AFA3C}"/>
              </a:ext>
            </a:extLst>
          </p:cNvPr>
          <p:cNvSpPr txBox="1"/>
          <p:nvPr/>
        </p:nvSpPr>
        <p:spPr>
          <a:xfrm>
            <a:off x="1904999" y="838821"/>
            <a:ext cx="15735475" cy="981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ru-RU" sz="6000" b="1" spc="-60" dirty="0">
                <a:solidFill>
                  <a:srgbClr val="F4F4F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Управление комплаенс рисками Общества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8D7C0BF-A82F-F04B-B19F-6AE266543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35464"/>
              </p:ext>
            </p:extLst>
          </p:nvPr>
        </p:nvGraphicFramePr>
        <p:xfrm>
          <a:off x="1028700" y="2132235"/>
          <a:ext cx="16649700" cy="6847303"/>
        </p:xfrm>
        <a:graphic>
          <a:graphicData uri="http://schemas.openxmlformats.org/drawingml/2006/table">
            <a:tbl>
              <a:tblPr/>
              <a:tblGrid>
                <a:gridCol w="765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62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Наименование мероприятия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Форма завершения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Срок исполнения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СП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070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Комплексная проверка благонадежности потенциальных и действующих контрагентов Общества 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Заключение и (или) рекомендации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 мере поступления запросов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218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Проведение проверок по кандидатам на вакантные должности Общества и кандидатам в рамках заключения договоров гражданско-правового характера 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Заключение и (или) рекомендации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 мере поступления запросов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86271"/>
                  </a:ext>
                </a:extLst>
              </a:tr>
              <a:tr h="1660070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Комплаенс-экспертиза и согласование проектов внутренних актов Общества (в т.ч. при внесении изменений и дополнений в действующие внутренние акты Общества, утверждении новых внутренних актов Общества)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Рекомендации/согласование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 мере поступления запросов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75881"/>
                  </a:ext>
                </a:extLst>
              </a:tr>
              <a:tr h="997836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Идентификация, анализ, оценка и определение мероприятий по управлению комплаенс рисками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Матрица по комплаенс рискам, включенная в Отчет о деятельности СК за отчетный период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 мере идентификации и анализа комплаенс рисков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444437"/>
                  </a:ext>
                </a:extLst>
              </a:tr>
              <a:tr h="999481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Контроль и мониторинг за исполнением мероприятий в Матрице по комплаенс рискам, а также включение актуализированной информации в Отчет о деятельности СК за отчетный период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Информация в Отчете о деятельности 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ежеквартально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94750"/>
                  </a:ext>
                </a:extLst>
              </a:tr>
            </a:tbl>
          </a:graphicData>
        </a:graphic>
      </p:graphicFrame>
      <p:sp>
        <p:nvSpPr>
          <p:cNvPr id="6" name="Freeform 12">
            <a:extLst>
              <a:ext uri="{FF2B5EF4-FFF2-40B4-BE49-F238E27FC236}">
                <a16:creationId xmlns:a16="http://schemas.microsoft.com/office/drawing/2014/main" id="{F6BBA5AE-AF7A-FFE0-6B92-E9547B491184}"/>
              </a:ext>
            </a:extLst>
          </p:cNvPr>
          <p:cNvSpPr/>
          <p:nvPr/>
        </p:nvSpPr>
        <p:spPr>
          <a:xfrm>
            <a:off x="1028700" y="1081817"/>
            <a:ext cx="774379" cy="611055"/>
          </a:xfrm>
          <a:custGeom>
            <a:avLst/>
            <a:gdLst/>
            <a:ahLst/>
            <a:cxnLst/>
            <a:rect l="l" t="t" r="r" b="b"/>
            <a:pathLst>
              <a:path w="774379" h="611055">
                <a:moveTo>
                  <a:pt x="0" y="0"/>
                </a:moveTo>
                <a:lnTo>
                  <a:pt x="774379" y="0"/>
                </a:lnTo>
                <a:lnTo>
                  <a:pt x="774379" y="611056"/>
                </a:lnTo>
                <a:lnTo>
                  <a:pt x="0" y="611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4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3B5360-EEAB-F7AA-3373-8D189282A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594AE42-84A4-2F44-3341-8293D5FDA65F}"/>
              </a:ext>
            </a:extLst>
          </p:cNvPr>
          <p:cNvSpPr txBox="1"/>
          <p:nvPr/>
        </p:nvSpPr>
        <p:spPr>
          <a:xfrm>
            <a:off x="1676399" y="114300"/>
            <a:ext cx="15964075" cy="1954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ru-RU" sz="6000" b="1" spc="-60" dirty="0">
                <a:solidFill>
                  <a:srgbClr val="F4F4F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Совершенствование </a:t>
            </a:r>
          </a:p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ru-RU" sz="6000" b="1" spc="-60" dirty="0">
                <a:solidFill>
                  <a:srgbClr val="F4F4F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комплаенс-культуры Общества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4DD1D77-2070-EE76-FC8A-332FD824B323}"/>
              </a:ext>
            </a:extLst>
          </p:cNvPr>
          <p:cNvSpPr txBox="1"/>
          <p:nvPr/>
        </p:nvSpPr>
        <p:spPr>
          <a:xfrm>
            <a:off x="1028700" y="9269693"/>
            <a:ext cx="5231327" cy="29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4F4F4"/>
                </a:solidFill>
                <a:latin typeface="Fira Sans"/>
                <a:ea typeface="Fira Sans"/>
                <a:cs typeface="Fira Sans"/>
                <a:sym typeface="Fira Sans"/>
              </a:rPr>
              <a:t>Back to Agenda Page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39D5B90-C8C8-CF56-1AC1-B935B0BEF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53915"/>
              </p:ext>
            </p:extLst>
          </p:nvPr>
        </p:nvGraphicFramePr>
        <p:xfrm>
          <a:off x="1028700" y="2132234"/>
          <a:ext cx="16649700" cy="7507067"/>
        </p:xfrm>
        <a:graphic>
          <a:graphicData uri="http://schemas.openxmlformats.org/drawingml/2006/table">
            <a:tbl>
              <a:tblPr/>
              <a:tblGrid>
                <a:gridCol w="765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914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Наименование мероприятия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Форма завершения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Срок исполнения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СП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8532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Организация и проведение не менее 2 (двух) мероприятий (семинаров/лекции/тренингов/круглых столов) для руководителей и работников Общества по вопросам комплаенс с участием Уполномоченного органа по противодействию коррупции, Ассоциацией комплаенс и деловой этики и другими профильными организациями 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Протокол семинара/лекции/тренинга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в течение года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СК, Правление, СП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83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Организация и проведение обучения по вопросам комплаенс в целях совершенствования комплаенс-культуры для руководителей и работников Общества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Презентация/обучающие материалы, тестирование работников Общества 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ежеквартально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86271"/>
                  </a:ext>
                </a:extLst>
              </a:tr>
              <a:tr h="1588532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Организация и проведение тестирования руководителей и работников Общества по результатам внутреннего обучения по вопросам комплаенс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Выгрузка (отчет) с внутреннего интранет портала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ежеквартально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75881"/>
                  </a:ext>
                </a:extLst>
              </a:tr>
              <a:tr h="95483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Повышение квалификации работников СК по основным направлениям деятельности в соответствии с Планом обучения и развития работников Общества на 2026 год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Сертификат/удостоверение/диплом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в течение года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СК, ДУЧР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444437"/>
                  </a:ext>
                </a:extLst>
              </a:tr>
              <a:tr h="956410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Участие работников СК в форумах, тренингах, обучении, организованных Уполномоченным органом по противодействию коррупции, Ассоциацией комплаенс и деловой этики и другими профильными организациями 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Программа мероприятия/сертификат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в течение года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94750"/>
                  </a:ext>
                </a:extLst>
              </a:tr>
              <a:tr h="764776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Консультирование руководителей и работников Общества по вопросам, входящим в компетенцию СК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Ответы на запросы руководителей и работников Общества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 мере поступления запросов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395305"/>
                  </a:ext>
                </a:extLst>
              </a:tr>
            </a:tbl>
          </a:graphicData>
        </a:graphic>
      </p:graphicFrame>
      <p:sp>
        <p:nvSpPr>
          <p:cNvPr id="6" name="Freeform 15">
            <a:extLst>
              <a:ext uri="{FF2B5EF4-FFF2-40B4-BE49-F238E27FC236}">
                <a16:creationId xmlns:a16="http://schemas.microsoft.com/office/drawing/2014/main" id="{D6045AFE-E42B-9096-65F0-660662FD5EFA}"/>
              </a:ext>
            </a:extLst>
          </p:cNvPr>
          <p:cNvSpPr/>
          <p:nvPr/>
        </p:nvSpPr>
        <p:spPr>
          <a:xfrm>
            <a:off x="1143000" y="998928"/>
            <a:ext cx="807886" cy="807886"/>
          </a:xfrm>
          <a:custGeom>
            <a:avLst/>
            <a:gdLst/>
            <a:ahLst/>
            <a:cxnLst/>
            <a:rect l="l" t="t" r="r" b="b"/>
            <a:pathLst>
              <a:path w="807886" h="807886">
                <a:moveTo>
                  <a:pt x="0" y="0"/>
                </a:moveTo>
                <a:lnTo>
                  <a:pt x="807886" y="0"/>
                </a:lnTo>
                <a:lnTo>
                  <a:pt x="807886" y="807886"/>
                </a:lnTo>
                <a:lnTo>
                  <a:pt x="0" y="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6791A-A2C8-1C9C-B40B-166559F88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F5CAE6E-A47F-7407-ACA9-38ED33D281A0}"/>
              </a:ext>
            </a:extLst>
          </p:cNvPr>
          <p:cNvSpPr txBox="1"/>
          <p:nvPr/>
        </p:nvSpPr>
        <p:spPr>
          <a:xfrm>
            <a:off x="1676399" y="838821"/>
            <a:ext cx="15964075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ru-RU" sz="6000" b="1" spc="-60" dirty="0">
                <a:solidFill>
                  <a:srgbClr val="F4F4F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Планирование и отчетность СК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48551CD-9670-CE07-1505-1308BD9B914D}"/>
              </a:ext>
            </a:extLst>
          </p:cNvPr>
          <p:cNvSpPr txBox="1"/>
          <p:nvPr/>
        </p:nvSpPr>
        <p:spPr>
          <a:xfrm>
            <a:off x="1028700" y="9269693"/>
            <a:ext cx="5231327" cy="29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F4F4F4"/>
                </a:solidFill>
                <a:latin typeface="Fira Sans"/>
                <a:ea typeface="Fira Sans"/>
                <a:cs typeface="Fira Sans"/>
                <a:sym typeface="Fira Sans"/>
              </a:rPr>
              <a:t>Back to Agenda Page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A122118-0929-631A-AF2E-1D4D1BC2C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49067"/>
              </p:ext>
            </p:extLst>
          </p:nvPr>
        </p:nvGraphicFramePr>
        <p:xfrm>
          <a:off x="1028700" y="2132234"/>
          <a:ext cx="16649700" cy="7583266"/>
        </p:xfrm>
        <a:graphic>
          <a:graphicData uri="http://schemas.openxmlformats.org/drawingml/2006/table">
            <a:tbl>
              <a:tblPr/>
              <a:tblGrid>
                <a:gridCol w="765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634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Наименование мероприятия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Форма завершения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Срок исполнения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Fira Sans Semi-Bold"/>
                          <a:ea typeface="Fira Sans Semi-Bold"/>
                          <a:cs typeface="Fira Sans Semi-Bold"/>
                          <a:sym typeface="Fira Sans Semi-Bold"/>
                        </a:rPr>
                        <a:t>СП</a:t>
                      </a:r>
                      <a:endParaRPr lang="en-US" sz="1100" dirty="0"/>
                    </a:p>
                  </a:txBody>
                  <a:tcPr marL="120373" marR="120373" marT="120373" marB="120373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E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672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Подготовка и вынесение проекта Комплаенс программы (плана мероприятий) СК Общества на 2027 год на рассмотрение уполномоченных органов Общества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Комплаенс программа (план мероприятий), утвержденная СД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до 31 декабря 2026 года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9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Подготовка и вынесение проектов Карт КПД руководителя и комплаенс-офицера СК Общества на 2027 год на рассмотрение уполномоченных органов Общества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Карты КПД, утвержденные СД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до 31 декабря 2026 года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86271"/>
                  </a:ext>
                </a:extLst>
              </a:tr>
              <a:tr h="1786672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Подготовка и вынесение Отчета об исполнении Карт КПД руководителя и комплаенс-офицера СК за отчетный квартал на рассмотрение КАУР и СД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Решение СД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ежеквартально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75881"/>
                  </a:ext>
                </a:extLst>
              </a:tr>
              <a:tr h="1073935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Подготовка и вынесение Отчета о деятельности СК за отчетный квартал на рассмотрение уполномоченных органов Общества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Отчет о деятельности 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ежеквартально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444437"/>
                  </a:ext>
                </a:extLst>
              </a:tr>
              <a:tr h="1075704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Исполнение решений (поручений для СК) СД и ЕА</a:t>
                      </a:r>
                    </a:p>
                  </a:txBody>
                  <a:tcPr marL="6350" marR="6350" marT="6350" marB="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Документ в соответствии с решением (поручением для СК) СД и ЕА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по мере поступления поручений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Fira Sans Light" panose="020B0403050000020004" pitchFamily="34" charset="0"/>
                        </a:rPr>
                        <a:t>СК</a:t>
                      </a: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94750"/>
                  </a:ext>
                </a:extLst>
              </a:tr>
            </a:tbl>
          </a:graphicData>
        </a:graphic>
      </p:graphicFrame>
      <p:sp>
        <p:nvSpPr>
          <p:cNvPr id="6" name="Freeform 15">
            <a:extLst>
              <a:ext uri="{FF2B5EF4-FFF2-40B4-BE49-F238E27FC236}">
                <a16:creationId xmlns:a16="http://schemas.microsoft.com/office/drawing/2014/main" id="{8E5C205A-D660-A619-4687-18540F96A856}"/>
              </a:ext>
            </a:extLst>
          </p:cNvPr>
          <p:cNvSpPr/>
          <p:nvPr/>
        </p:nvSpPr>
        <p:spPr>
          <a:xfrm>
            <a:off x="1143000" y="998928"/>
            <a:ext cx="807886" cy="807886"/>
          </a:xfrm>
          <a:custGeom>
            <a:avLst/>
            <a:gdLst/>
            <a:ahLst/>
            <a:cxnLst/>
            <a:rect l="l" t="t" r="r" b="b"/>
            <a:pathLst>
              <a:path w="807886" h="807886">
                <a:moveTo>
                  <a:pt x="0" y="0"/>
                </a:moveTo>
                <a:lnTo>
                  <a:pt x="807886" y="0"/>
                </a:lnTo>
                <a:lnTo>
                  <a:pt x="807886" y="807886"/>
                </a:lnTo>
                <a:lnTo>
                  <a:pt x="0" y="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7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883</Words>
  <Application>Microsoft Office PowerPoint</Application>
  <PresentationFormat>Произвольный</PresentationFormat>
  <Paragraphs>129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Fira Sans Semi-Bold</vt:lpstr>
      <vt:lpstr>Fira Sans Light</vt:lpstr>
      <vt:lpstr>Arial</vt:lpstr>
      <vt:lpstr>Calibri</vt:lpstr>
      <vt:lpstr>Fira Sans Medium</vt:lpstr>
      <vt:lpstr>Fira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Internal Deck Presentation</dc:title>
  <dc:creator>user</dc:creator>
  <cp:lastModifiedBy>Куздыбаев Бауыржан Аманжолович</cp:lastModifiedBy>
  <cp:revision>4</cp:revision>
  <dcterms:created xsi:type="dcterms:W3CDTF">2006-08-16T00:00:00Z</dcterms:created>
  <dcterms:modified xsi:type="dcterms:W3CDTF">2025-11-10T03:39:38Z</dcterms:modified>
  <dc:identifier>DAG4MpA9d-o</dc:identifier>
</cp:coreProperties>
</file>